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11" r:id="rId2"/>
    <p:sldId id="298" r:id="rId3"/>
    <p:sldId id="300" r:id="rId4"/>
    <p:sldId id="299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3" r:id="rId14"/>
    <p:sldId id="316" r:id="rId15"/>
    <p:sldId id="317" r:id="rId16"/>
    <p:sldId id="312" r:id="rId17"/>
    <p:sldId id="314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017C13-63B9-46A9-AC29-29F367D0312D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299EE5-277F-4890-9CB2-CA27D1518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04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1F38E1-7DAF-4021-9C0C-F14238A5CC74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1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004370-DAAA-4A43-BFD9-11C40CAF35D2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301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9DBDBB-4AA8-4297-A001-E30ED5CD8299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214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616692-358C-4A41-A288-2DEB608C07AC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266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ADE8AA-8897-4EFC-B11E-5435F7F5A220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336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88A573-2226-4AA5-99C4-043EF18CB01F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576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1F38E1-7DAF-4021-9C0C-F14238A5CC74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99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C5DD75-FAB0-4E42-B67C-79F7C5CB9437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56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653606-0674-461B-8479-371E4E5B4B78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781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A60094-140D-4026-85F0-673073C300A3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41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EB7CD3-35C0-4EF9-9EBB-980AA1C8BD7C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02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DCA9F4-3C35-4EC5-BA39-0ADF1FAD3BC1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586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02DF7C-0BE1-4768-9C6C-8E41C43F5944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33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F1F7CF-E5F7-4C53-817B-A5F5017105A8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54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0B774E-EC55-4BB2-A20A-FEA9A18FA1EA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9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9E82-1859-4ECF-A327-210DE144C0C4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2223-B262-4C2D-8106-F863A638B2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D9B0-0029-4928-9225-1E34FCFC6E6F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69F2-F671-4BC1-AA6E-5D12AB1113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2D75-EA29-4931-B74B-F777797FD531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2E42E-61AB-441B-AB5C-B9D6D94756B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98FF-86C7-434E-AFA4-FD10DC34DFDC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0EB2E-38DD-4A05-8929-5987DACE8E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8B4A-2471-4FD8-9371-A7E3C79FDB05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C9858-1207-462A-8806-6E8B351039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63D5-D6DB-4F38-92C6-2978AD6A4ED7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61721-3B62-43E4-9554-B79B6D27E5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C7BD-4D3E-42F4-A6E7-934272CE21EE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48465-EDBF-44B1-A1E7-B0FF7DB2B3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0EB91-165C-4076-B040-A7B5FE16B591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6EEA3-2DBF-4A73-81DF-7D59674B9B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3A17-FA35-4C6B-860E-9BA43099A31C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2478C-66AC-4F80-8813-CD46F67394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855E-80F3-415F-8B97-F64BF888E9CE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D9E22-97E9-45AD-8D74-48DBB527E4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07AE-00AA-4F9C-A666-909B9B188DFF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0E1F1-0FE8-40C6-ACF2-A0AA1A9FAC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DAC75A-13E8-4B5B-9918-F3DE436A3E04}" type="datetimeFigureOut">
              <a:rPr lang="en-US"/>
              <a:pPr>
                <a:defRPr/>
              </a:pPr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4DED234-E6CE-4B6C-B18D-5AF9678AD8A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62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rgbClr val="0053A1"/>
                </a:solidFill>
              </a:rPr>
              <a:t>Rotary Leadership Institute </a:t>
            </a:r>
            <a:br>
              <a:rPr lang="en-US" altLang="en-US" sz="4800" b="1" dirty="0" smtClean="0">
                <a:solidFill>
                  <a:srgbClr val="0053A1"/>
                </a:solidFill>
              </a:rPr>
            </a:br>
            <a:r>
              <a:rPr lang="en-US" altLang="en-US" sz="4800" b="1" dirty="0" smtClean="0">
                <a:solidFill>
                  <a:srgbClr val="0053A1"/>
                </a:solidFill>
              </a:rPr>
              <a:t>of Northeast America</a:t>
            </a:r>
            <a:br>
              <a:rPr lang="en-US" altLang="en-US" sz="4800" b="1" dirty="0" smtClean="0">
                <a:solidFill>
                  <a:srgbClr val="0053A1"/>
                </a:solidFill>
              </a:rPr>
            </a:br>
            <a:endParaRPr lang="en-US" altLang="en-US" sz="4800" b="1" dirty="0" smtClean="0">
              <a:solidFill>
                <a:srgbClr val="0053A1"/>
              </a:solidFill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676400" y="56388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/>
              <a:t>www.rlinea.org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828800"/>
            <a:ext cx="3257550" cy="324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53400" y="6488668"/>
            <a:ext cx="990600" cy="21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V-4- </a:t>
            </a:r>
            <a:r>
              <a:rPr lang="en-US" sz="800" dirty="0" smtClean="0"/>
              <a:t>9/4/2014</a:t>
            </a:r>
            <a:endParaRPr lang="en-US" sz="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35163" y="1277938"/>
            <a:ext cx="5287962" cy="187007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853"/>
              </a:lnSpc>
              <a:spcBef>
                <a:spcPts val="27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752" y="2212848"/>
            <a:ext cx="6234112" cy="19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400" b="1" dirty="0">
                <a:solidFill>
                  <a:srgbClr val="0053A1"/>
                </a:solidFill>
              </a:rPr>
              <a:t>I </a:t>
            </a:r>
            <a:r>
              <a:rPr lang="en-US" altLang="en-US" sz="2400" b="1" dirty="0" smtClean="0">
                <a:solidFill>
                  <a:srgbClr val="0053A1"/>
                </a:solidFill>
              </a:rPr>
              <a:t> </a:t>
            </a:r>
            <a:r>
              <a:rPr lang="en-US" altLang="en-US" sz="2400" dirty="0" smtClean="0">
                <a:solidFill>
                  <a:srgbClr val="0053A1"/>
                </a:solidFill>
              </a:rPr>
              <a:t> </a:t>
            </a:r>
            <a:r>
              <a:rPr lang="en-US" altLang="en-US" sz="2400" b="1" dirty="0"/>
              <a:t>Project </a:t>
            </a:r>
            <a:r>
              <a:rPr lang="en-US" altLang="en-US" sz="2400" b="1" dirty="0" smtClean="0"/>
              <a:t>Implementation</a:t>
            </a:r>
            <a:r>
              <a:rPr lang="en-US" altLang="en-US" sz="2400" dirty="0"/>
              <a:t>		</a:t>
            </a:r>
            <a:r>
              <a:rPr lang="en-US" altLang="en-US" sz="2400" dirty="0" smtClean="0"/>
              <a:t>    - Planning, Leading and DOING !	    - Creativity/Sustainability   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	</a:t>
            </a:r>
            <a:r>
              <a:rPr lang="en-US" altLang="en-US" sz="2400" dirty="0" smtClean="0"/>
              <a:t>    - Rotary Resources &amp; Capacity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			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– 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 Projects</a:t>
            </a:r>
          </a:p>
        </p:txBody>
      </p:sp>
      <p:pic>
        <p:nvPicPr>
          <p:cNvPr id="16386" name="Picture 2" descr="C:\Users\Haradon\AppData\Local\Temp\SNAGHTML98d8cf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86200"/>
            <a:ext cx="3657600" cy="2695576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8787" y="1676400"/>
            <a:ext cx="28566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35163" y="1277938"/>
            <a:ext cx="5287962" cy="187007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853"/>
              </a:lnSpc>
              <a:spcBef>
                <a:spcPts val="27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</p:txBody>
      </p:sp>
      <p:sp>
        <p:nvSpPr>
          <p:cNvPr id="23558" name="object 7"/>
          <p:cNvSpPr txBox="1">
            <a:spLocks noChangeArrowheads="1"/>
          </p:cNvSpPr>
          <p:nvPr/>
        </p:nvSpPr>
        <p:spPr bwMode="auto">
          <a:xfrm>
            <a:off x="4194175" y="3446463"/>
            <a:ext cx="239236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4750"/>
              </a:lnSpc>
            </a:pPr>
            <a:endParaRPr lang="en-US" altLang="en-US" sz="2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752" y="2212848"/>
            <a:ext cx="6400800" cy="303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400" b="1" dirty="0">
                <a:solidFill>
                  <a:srgbClr val="0053A1"/>
                </a:solidFill>
              </a:rPr>
              <a:t>II </a:t>
            </a:r>
            <a:r>
              <a:rPr lang="en-US" altLang="en-US" sz="2400" b="1" dirty="0" smtClean="0">
                <a:solidFill>
                  <a:srgbClr val="0053A1"/>
                </a:solidFill>
              </a:rPr>
              <a:t>   </a:t>
            </a:r>
            <a:r>
              <a:rPr lang="en-US" altLang="en-US" sz="2400" b="1" dirty="0" smtClean="0"/>
              <a:t>Effective Communications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	       - Internal to Clubs</a:t>
            </a:r>
            <a:br>
              <a:rPr lang="en-US" altLang="en-US" sz="2400" dirty="0" smtClean="0"/>
            </a:br>
            <a:r>
              <a:rPr lang="en-US" altLang="en-US" sz="2400" dirty="0" smtClean="0"/>
              <a:t>	       - external to Communities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		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400" b="1" dirty="0">
                <a:solidFill>
                  <a:srgbClr val="0053A1"/>
                </a:solidFill>
              </a:rPr>
              <a:t>III </a:t>
            </a:r>
            <a:r>
              <a:rPr lang="en-US" altLang="en-US" sz="2400" b="1" dirty="0" smtClean="0">
                <a:solidFill>
                  <a:srgbClr val="0053A1"/>
                </a:solidFill>
              </a:rPr>
              <a:t>  </a:t>
            </a:r>
            <a:r>
              <a:rPr lang="en-US" altLang="en-US" sz="2400" b="1" dirty="0"/>
              <a:t>Public Image and PR</a:t>
            </a:r>
          </a:p>
          <a:p>
            <a:pPr eaLnBrk="1" hangingPunct="1"/>
            <a:r>
              <a:rPr lang="en-US" altLang="en-US" sz="2400" dirty="0"/>
              <a:t>	   </a:t>
            </a:r>
            <a:r>
              <a:rPr lang="en-US" altLang="en-US" sz="2400" dirty="0" smtClean="0"/>
              <a:t>    - Public Relations Strategy</a:t>
            </a:r>
            <a:br>
              <a:rPr lang="en-US" altLang="en-US" sz="2400" dirty="0" smtClean="0"/>
            </a:br>
            <a:r>
              <a:rPr lang="en-US" altLang="en-US" sz="2400" dirty="0" smtClean="0"/>
              <a:t>  	       - Reaching Target Audiences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		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– 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Communications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47800"/>
            <a:ext cx="329184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86200"/>
            <a:ext cx="2238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object 7"/>
          <p:cNvSpPr txBox="1">
            <a:spLocks noChangeArrowheads="1"/>
          </p:cNvSpPr>
          <p:nvPr/>
        </p:nvSpPr>
        <p:spPr bwMode="auto">
          <a:xfrm>
            <a:off x="4194175" y="3446463"/>
            <a:ext cx="239236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4750"/>
              </a:lnSpc>
            </a:pPr>
            <a:endParaRPr lang="en-US" altLang="en-US" sz="2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752" y="2212848"/>
            <a:ext cx="5969000" cy="119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400" b="1" dirty="0">
                <a:solidFill>
                  <a:srgbClr val="0053A1"/>
                </a:solidFill>
              </a:rPr>
              <a:t>II </a:t>
            </a:r>
            <a:r>
              <a:rPr lang="en-US" altLang="en-US" sz="2400" b="1" dirty="0" smtClean="0">
                <a:solidFill>
                  <a:srgbClr val="0053A1"/>
                </a:solidFill>
              </a:rPr>
              <a:t>  </a:t>
            </a:r>
            <a:r>
              <a:rPr lang="en-US" altLang="en-US" sz="2400" b="1" dirty="0" smtClean="0"/>
              <a:t>Insightful Club Planning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/>
              <a:t>	</a:t>
            </a:r>
            <a:r>
              <a:rPr lang="en-US" altLang="en-US" sz="2400" dirty="0" smtClean="0"/>
              <a:t>      -  Club Review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Analysis</a:t>
            </a:r>
            <a:r>
              <a:rPr lang="en-US" altLang="en-US" sz="2400" dirty="0"/>
              <a:t>	</a:t>
            </a:r>
          </a:p>
          <a:p>
            <a:pPr eaLnBrk="1" hangingPunct="1"/>
            <a:r>
              <a:rPr lang="en-US" altLang="en-US" sz="2400" dirty="0"/>
              <a:t>	</a:t>
            </a:r>
            <a:r>
              <a:rPr lang="en-US" altLang="en-US" sz="2400" dirty="0" smtClean="0"/>
              <a:t>      -  Areas </a:t>
            </a:r>
            <a:r>
              <a:rPr lang="en-US" altLang="en-US" sz="2400" dirty="0"/>
              <a:t>of </a:t>
            </a:r>
            <a:r>
              <a:rPr lang="en-US" altLang="en-US" sz="2400" dirty="0" smtClean="0"/>
              <a:t>Improvement</a:t>
            </a:r>
            <a:endParaRPr lang="en-US" alt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– 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Strategic Planning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990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 smtClean="0">
                <a:solidFill>
                  <a:srgbClr val="0053A1"/>
                </a:solidFill>
                <a:latin typeface="+mn-lt"/>
              </a:rPr>
              <a:t>and</a:t>
            </a:r>
            <a:r>
              <a:rPr lang="en-US" altLang="en-US" sz="4800" dirty="0" smtClean="0">
                <a:solidFill>
                  <a:srgbClr val="0053A1"/>
                </a:solidFill>
                <a:latin typeface="+mn-lt"/>
              </a:rPr>
              <a:t> </a:t>
            </a:r>
            <a:r>
              <a:rPr lang="en-US" altLang="en-US" sz="4800" b="1" dirty="0" smtClean="0">
                <a:solidFill>
                  <a:srgbClr val="0053A1"/>
                </a:solidFill>
                <a:latin typeface="+mn-lt"/>
              </a:rPr>
              <a:t>Analysis</a:t>
            </a:r>
            <a:endParaRPr lang="en-US" sz="4800" b="1" dirty="0">
              <a:latin typeface="+mn-lt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05200"/>
            <a:ext cx="369178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863917"/>
            <a:ext cx="3352800" cy="233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1981200"/>
            <a:ext cx="8458200" cy="457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800" b="1" u="sng" dirty="0">
                <a:solidFill>
                  <a:srgbClr val="0053A1"/>
                </a:solidFill>
                <a:latin typeface="Calibri" pitchFamily="34" charset="0"/>
              </a:rPr>
              <a:t>Ethics in Rotary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 dirty="0" smtClean="0">
                <a:latin typeface="Calibri" pitchFamily="34" charset="0"/>
              </a:rPr>
              <a:t>Ethics versus Morality</a:t>
            </a:r>
            <a:endParaRPr lang="en-US" alt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 dirty="0" smtClean="0">
                <a:latin typeface="Calibri" pitchFamily="34" charset="0"/>
              </a:rPr>
              <a:t>Meaning </a:t>
            </a:r>
            <a:r>
              <a:rPr lang="en-US" altLang="en-US" sz="2400" dirty="0">
                <a:latin typeface="Calibri" pitchFamily="34" charset="0"/>
              </a:rPr>
              <a:t>of our Rotary </a:t>
            </a:r>
            <a:r>
              <a:rPr lang="en-US" altLang="en-US" sz="2400" dirty="0" smtClean="0">
                <a:latin typeface="Calibri" pitchFamily="34" charset="0"/>
              </a:rPr>
              <a:t>Motto </a:t>
            </a:r>
            <a:r>
              <a:rPr lang="en-US" altLang="en-US" sz="2400" dirty="0">
                <a:latin typeface="Calibri" pitchFamily="34" charset="0"/>
              </a:rPr>
              <a:t>and </a:t>
            </a:r>
            <a:r>
              <a:rPr lang="en-US" altLang="en-US" sz="2400" dirty="0" smtClean="0">
                <a:latin typeface="Calibri" pitchFamily="34" charset="0"/>
              </a:rPr>
              <a:t>4-Way </a:t>
            </a:r>
            <a:r>
              <a:rPr lang="en-US" altLang="en-US" sz="2400" dirty="0">
                <a:latin typeface="Calibri" pitchFamily="34" charset="0"/>
              </a:rPr>
              <a:t>Test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 dirty="0">
                <a:latin typeface="Calibri" pitchFamily="34" charset="0"/>
              </a:rPr>
              <a:t>Steps to </a:t>
            </a:r>
            <a:r>
              <a:rPr lang="en-US" altLang="en-US" sz="2400" dirty="0" smtClean="0">
                <a:latin typeface="Calibri" pitchFamily="34" charset="0"/>
              </a:rPr>
              <a:t>Ethical Decisions</a:t>
            </a:r>
            <a:endParaRPr lang="en-US" alt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 dirty="0">
                <a:latin typeface="Calibri" pitchFamily="34" charset="0"/>
              </a:rPr>
              <a:t>Case </a:t>
            </a:r>
            <a:r>
              <a:rPr lang="en-US" altLang="en-US" sz="2400" dirty="0" smtClean="0">
                <a:latin typeface="Calibri" pitchFamily="34" charset="0"/>
              </a:rPr>
              <a:t>Studies </a:t>
            </a:r>
            <a:r>
              <a:rPr lang="en-US" altLang="en-US" sz="2400" dirty="0">
                <a:latin typeface="Calibri" pitchFamily="34" charset="0"/>
              </a:rPr>
              <a:t>to </a:t>
            </a:r>
            <a:r>
              <a:rPr lang="en-US" altLang="en-US" sz="2400" dirty="0" smtClean="0">
                <a:latin typeface="Calibri" pitchFamily="34" charset="0"/>
              </a:rPr>
              <a:t>Enhance Your Learning</a:t>
            </a:r>
            <a:endParaRPr lang="en-US" altLang="en-US" sz="2400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en-US" sz="2800" b="1" u="sng" dirty="0">
                <a:solidFill>
                  <a:srgbClr val="0053A1"/>
                </a:solidFill>
                <a:latin typeface="Calibri" pitchFamily="34" charset="0"/>
              </a:rPr>
              <a:t>The Council on Legislation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 dirty="0">
                <a:latin typeface="Calibri" pitchFamily="34" charset="0"/>
              </a:rPr>
              <a:t>What </a:t>
            </a:r>
            <a:r>
              <a:rPr lang="en-US" altLang="en-US" sz="2400" dirty="0" smtClean="0">
                <a:latin typeface="Calibri" pitchFamily="34" charset="0"/>
              </a:rPr>
              <a:t>is the Council ?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 dirty="0" smtClean="0">
                <a:latin typeface="Calibri" pitchFamily="34" charset="0"/>
              </a:rPr>
              <a:t>How the Council affects Clubs</a:t>
            </a:r>
            <a:endParaRPr lang="en-US" alt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 dirty="0" smtClean="0">
                <a:latin typeface="Calibri" pitchFamily="34" charset="0"/>
              </a:rPr>
              <a:t>Preparing and Submitting Proposals for Action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altLang="en-US" sz="2400" dirty="0" smtClean="0">
                <a:latin typeface="Calibri" pitchFamily="34" charset="0"/>
              </a:rPr>
              <a:t>Debate Pro and Con on Sample Issues</a:t>
            </a:r>
            <a:endParaRPr lang="en-US" altLang="en-US" sz="2400" dirty="0">
              <a:latin typeface="Calibri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Graduate Courses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53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733800"/>
            <a:ext cx="1981200" cy="19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us_states_northeast -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7418" y="1219200"/>
            <a:ext cx="4899582" cy="4535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53A1"/>
                </a:solidFill>
              </a:rPr>
              <a:t>Locations</a:t>
            </a:r>
            <a:endParaRPr lang="en-US" sz="5400" dirty="0">
              <a:solidFill>
                <a:srgbClr val="0053A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>
            <a:off x="7924800" y="26670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382083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Lewiston, ME</a:t>
            </a:r>
          </a:p>
          <a:p>
            <a:r>
              <a:rPr lang="en-US" dirty="0" smtClean="0"/>
              <a:t>Wells, ME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Saxton, VT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Lebanon, NH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West Haven CT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Lincoln, RI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Boxborough, MA</a:t>
            </a:r>
          </a:p>
          <a:p>
            <a:r>
              <a:rPr lang="en-US" dirty="0" smtClean="0"/>
              <a:t>Chicopee, MA</a:t>
            </a:r>
          </a:p>
          <a:p>
            <a:r>
              <a:rPr lang="en-US" dirty="0" smtClean="0"/>
              <a:t>Peabody, 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51087"/>
            <a:ext cx="243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Canandaigua, NY</a:t>
            </a:r>
          </a:p>
          <a:p>
            <a:r>
              <a:rPr lang="en-US" dirty="0" smtClean="0"/>
              <a:t>Loudonville, NY</a:t>
            </a:r>
          </a:p>
          <a:p>
            <a:r>
              <a:rPr lang="en-US" dirty="0" smtClean="0"/>
              <a:t>Melville, NY</a:t>
            </a:r>
          </a:p>
          <a:p>
            <a:r>
              <a:rPr lang="en-US" dirty="0" smtClean="0"/>
              <a:t>New Rochelle, NY</a:t>
            </a:r>
          </a:p>
          <a:p>
            <a:r>
              <a:rPr lang="en-US" dirty="0" smtClean="0"/>
              <a:t>Newburgh, NY</a:t>
            </a:r>
          </a:p>
          <a:p>
            <a:r>
              <a:rPr lang="en-US" dirty="0" smtClean="0"/>
              <a:t>Owego, NY</a:t>
            </a:r>
          </a:p>
          <a:p>
            <a:r>
              <a:rPr lang="en-US" dirty="0" smtClean="0"/>
              <a:t>Verona, NY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Harrisburg, PA</a:t>
            </a:r>
          </a:p>
          <a:p>
            <a:r>
              <a:rPr lang="en-US" dirty="0" smtClean="0"/>
              <a:t>King of Prussia, PA</a:t>
            </a:r>
          </a:p>
          <a:p>
            <a:r>
              <a:rPr lang="en-US" dirty="0" smtClean="0"/>
              <a:t>Wilkes-Barre, PA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Montvale, NJ</a:t>
            </a:r>
          </a:p>
          <a:p>
            <a:r>
              <a:rPr lang="en-US" dirty="0" smtClean="0"/>
              <a:t>Cherry Hill, NJ</a:t>
            </a:r>
          </a:p>
          <a:p>
            <a:r>
              <a:rPr lang="en-US" dirty="0" smtClean="0"/>
              <a:t>West Orange, NJ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Wilmington, DE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7772400" y="28956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010400" y="31242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239000" y="28956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7010400" y="41148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7315200" y="37338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7467600" y="35052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315200" y="35814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7620000" y="36576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5486400" y="33528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6553200" y="34290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6934200" y="44196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6629400" y="41910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6477000" y="39624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5791200" y="37338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4" name="5-Point Star 23"/>
          <p:cNvSpPr/>
          <p:nvPr/>
        </p:nvSpPr>
        <p:spPr>
          <a:xfrm>
            <a:off x="5943600" y="32004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5943600" y="46482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5562600" y="45720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5791200" y="42672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8" name="5-Point Star 27"/>
          <p:cNvSpPr/>
          <p:nvPr/>
        </p:nvSpPr>
        <p:spPr>
          <a:xfrm>
            <a:off x="6477000" y="43434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29" name="5-Point Star 28"/>
          <p:cNvSpPr/>
          <p:nvPr/>
        </p:nvSpPr>
        <p:spPr>
          <a:xfrm>
            <a:off x="6324600" y="48006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6248400" y="43434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  <p:sp>
        <p:nvSpPr>
          <p:cNvPr id="31" name="5-Point Star 30"/>
          <p:cNvSpPr/>
          <p:nvPr/>
        </p:nvSpPr>
        <p:spPr>
          <a:xfrm>
            <a:off x="6019800" y="4953000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A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0053A1"/>
                </a:solidFill>
              </a:rPr>
              <a:t>Locations</a:t>
            </a:r>
            <a:endParaRPr lang="en-US" sz="5400" dirty="0">
              <a:solidFill>
                <a:srgbClr val="0053A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2382083"/>
            <a:ext cx="243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Lewiston, ME</a:t>
            </a:r>
          </a:p>
          <a:p>
            <a:r>
              <a:rPr lang="en-US" dirty="0" smtClean="0"/>
              <a:t>Wells, ME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Saxton, VT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Lebanon, NH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West Haven CT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Lincoln, RI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Boxborough, MA</a:t>
            </a:r>
          </a:p>
          <a:p>
            <a:r>
              <a:rPr lang="en-US" dirty="0" smtClean="0"/>
              <a:t>Chicopee, MA</a:t>
            </a:r>
          </a:p>
          <a:p>
            <a:r>
              <a:rPr lang="en-US" dirty="0" smtClean="0"/>
              <a:t>Peabody, 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51087"/>
            <a:ext cx="243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Canandaigua, NY</a:t>
            </a:r>
          </a:p>
          <a:p>
            <a:r>
              <a:rPr lang="en-US" dirty="0" smtClean="0"/>
              <a:t>Loudonville, NY</a:t>
            </a:r>
          </a:p>
          <a:p>
            <a:r>
              <a:rPr lang="en-US" dirty="0" smtClean="0"/>
              <a:t>Melville, NY</a:t>
            </a:r>
          </a:p>
          <a:p>
            <a:r>
              <a:rPr lang="en-US" dirty="0" smtClean="0"/>
              <a:t>New Rochelle, NY</a:t>
            </a:r>
          </a:p>
          <a:p>
            <a:r>
              <a:rPr lang="en-US" dirty="0" smtClean="0"/>
              <a:t>Newburgh, NY</a:t>
            </a:r>
          </a:p>
          <a:p>
            <a:r>
              <a:rPr lang="en-US" dirty="0" smtClean="0"/>
              <a:t>Owego, NY</a:t>
            </a:r>
          </a:p>
          <a:p>
            <a:r>
              <a:rPr lang="en-US" dirty="0" smtClean="0"/>
              <a:t>Verona, NY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Harrisburg, PA</a:t>
            </a:r>
          </a:p>
          <a:p>
            <a:r>
              <a:rPr lang="en-US" dirty="0" smtClean="0"/>
              <a:t>King of Prussia, PA</a:t>
            </a:r>
          </a:p>
          <a:p>
            <a:r>
              <a:rPr lang="en-US" dirty="0" smtClean="0"/>
              <a:t>Wilkes-Barre, PA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Montvale, NJ</a:t>
            </a:r>
          </a:p>
          <a:p>
            <a:r>
              <a:rPr lang="en-US" dirty="0" smtClean="0"/>
              <a:t>Cherry Hill, NJ</a:t>
            </a:r>
          </a:p>
          <a:p>
            <a:r>
              <a:rPr lang="en-US" dirty="0" smtClean="0"/>
              <a:t>West Orange, NJ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Wilmington, DE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4117418" y="1219200"/>
            <a:ext cx="4899582" cy="4535424"/>
            <a:chOff x="4117418" y="1219200"/>
            <a:chExt cx="4899582" cy="4535424"/>
          </a:xfrm>
        </p:grpSpPr>
        <p:pic>
          <p:nvPicPr>
            <p:cNvPr id="35" name="Picture 34" descr="us_states_northeast - gradient blu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17418" y="1219200"/>
              <a:ext cx="4899582" cy="4535424"/>
            </a:xfrm>
            <a:prstGeom prst="rect">
              <a:avLst/>
            </a:prstGeom>
          </p:spPr>
        </p:pic>
        <p:sp>
          <p:nvSpPr>
            <p:cNvPr id="6" name="5-Point Star 5"/>
            <p:cNvSpPr/>
            <p:nvPr/>
          </p:nvSpPr>
          <p:spPr>
            <a:xfrm>
              <a:off x="7924800" y="26670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7772400" y="28956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7010400" y="31242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7239000" y="28956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7010400" y="41148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7315200" y="37338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7467600" y="35052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7315200" y="35814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7620000" y="36576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486400" y="33528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6553200" y="34290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6934200" y="44196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1" name="5-Point Star 20"/>
            <p:cNvSpPr/>
            <p:nvPr/>
          </p:nvSpPr>
          <p:spPr>
            <a:xfrm>
              <a:off x="6629400" y="41910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6477000" y="39624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5791200" y="37338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5943600" y="32004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5943600" y="46482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5562600" y="45720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791200" y="42672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6477000" y="43434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6324600" y="48006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248400" y="43434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6019800" y="4953000"/>
              <a:ext cx="228600" cy="228600"/>
            </a:xfrm>
            <a:prstGeom prst="star5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3A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981200" y="539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Course Registration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0053A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Haradon\AppData\Local\Temp\SNAGHTML9a97a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6324600" cy="51004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2209800"/>
            <a:ext cx="20680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REGISTER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Click on Your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Desired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Course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Location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-1143000" y="2133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524000" y="2590800"/>
            <a:ext cx="2286000" cy="3962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295400" y="3124200"/>
            <a:ext cx="5334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9400" y="602159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www.rlinea.org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645789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FF0000"/>
                </a:solidFill>
              </a:rPr>
              <a:t>otary </a:t>
            </a:r>
            <a:r>
              <a:rPr lang="en-US" sz="2000" b="1" u="sng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>
                <a:solidFill>
                  <a:srgbClr val="FF0000"/>
                </a:solidFill>
              </a:rPr>
              <a:t>eadership </a:t>
            </a:r>
            <a:r>
              <a:rPr lang="en-US" sz="2000" b="1" u="sng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nstitute </a:t>
            </a:r>
            <a:r>
              <a:rPr lang="en-US" sz="2000" b="1" u="sng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rgbClr val="FF0000"/>
                </a:solidFill>
              </a:rPr>
              <a:t>ortheast </a:t>
            </a:r>
            <a:r>
              <a:rPr lang="en-US" sz="2000" b="1" u="sng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>
                <a:solidFill>
                  <a:srgbClr val="FF0000"/>
                </a:solidFill>
              </a:rPr>
              <a:t>ast </a:t>
            </a:r>
            <a:r>
              <a:rPr lang="en-US" sz="2000" b="1" u="sng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merica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011362"/>
          </a:xfrm>
        </p:spPr>
        <p:txBody>
          <a:bodyPr/>
          <a:lstStyle/>
          <a:p>
            <a:r>
              <a:rPr lang="en-US" altLang="en-US" sz="4800" b="1" dirty="0" smtClean="0">
                <a:solidFill>
                  <a:srgbClr val="0053A1"/>
                </a:solidFill>
              </a:rPr>
              <a:t>Rotary Leadership Institute </a:t>
            </a:r>
            <a:br>
              <a:rPr lang="en-US" altLang="en-US" sz="4800" b="1" dirty="0" smtClean="0">
                <a:solidFill>
                  <a:srgbClr val="0053A1"/>
                </a:solidFill>
              </a:rPr>
            </a:br>
            <a:r>
              <a:rPr lang="en-US" altLang="en-US" sz="4800" b="1" dirty="0" smtClean="0">
                <a:solidFill>
                  <a:srgbClr val="0053A1"/>
                </a:solidFill>
              </a:rPr>
              <a:t>of Northeast America</a:t>
            </a:r>
            <a:br>
              <a:rPr lang="en-US" altLang="en-US" sz="4800" b="1" dirty="0" smtClean="0">
                <a:solidFill>
                  <a:srgbClr val="0053A1"/>
                </a:solidFill>
              </a:rPr>
            </a:br>
            <a:endParaRPr lang="en-US" altLang="en-US" sz="4800" b="1" dirty="0" smtClean="0">
              <a:solidFill>
                <a:srgbClr val="0053A1"/>
              </a:solidFill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1676400" y="5638800"/>
            <a:ext cx="609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/>
              <a:t>www.rlinea.org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3257550" cy="324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62400" y="2362200"/>
            <a:ext cx="5105400" cy="219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4000" dirty="0" smtClean="0"/>
              <a:t>Questions…</a:t>
            </a:r>
          </a:p>
          <a:p>
            <a:pPr>
              <a:spcAft>
                <a:spcPts val="1000"/>
              </a:spcAft>
            </a:pPr>
            <a:r>
              <a:rPr lang="en-US" sz="4000" dirty="0" smtClean="0"/>
              <a:t>       Thoughts…</a:t>
            </a:r>
          </a:p>
          <a:p>
            <a:pPr>
              <a:spcAft>
                <a:spcPts val="1000"/>
              </a:spcAft>
            </a:pPr>
            <a:r>
              <a:rPr lang="en-US" sz="4000" dirty="0" smtClean="0"/>
              <a:t>             Comments…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1981200" y="130175"/>
            <a:ext cx="7162800" cy="147002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53A1"/>
                </a:solidFill>
              </a:rPr>
              <a:t>What is the</a:t>
            </a:r>
            <a:br>
              <a:rPr lang="en-US" altLang="en-US" dirty="0" smtClean="0">
                <a:solidFill>
                  <a:srgbClr val="0053A1"/>
                </a:solidFill>
              </a:rPr>
            </a:br>
            <a:r>
              <a:rPr lang="en-US" altLang="en-US" dirty="0" smtClean="0">
                <a:solidFill>
                  <a:srgbClr val="0053A1"/>
                </a:solidFill>
              </a:rPr>
              <a:t>Rotary Leadership Institute?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1905000"/>
            <a:ext cx="83820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20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</a:pPr>
            <a:r>
              <a:rPr lang="en-US" altLang="en-US" sz="2400" b="1" dirty="0"/>
              <a:t>A </a:t>
            </a:r>
            <a:r>
              <a:rPr lang="en-US" altLang="en-US" sz="2400" b="1" dirty="0" smtClean="0"/>
              <a:t>Leadership </a:t>
            </a:r>
            <a:r>
              <a:rPr lang="en-US" altLang="en-US" sz="2400" b="1" dirty="0"/>
              <a:t>and </a:t>
            </a:r>
            <a:r>
              <a:rPr lang="en-US" altLang="en-US" sz="2400" b="1" dirty="0" smtClean="0"/>
              <a:t>Development Program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- Strengthens </a:t>
            </a:r>
            <a:r>
              <a:rPr lang="en-US" altLang="en-US" sz="2400" dirty="0"/>
              <a:t>Rotary clubs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- Provides Education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Collaboration </a:t>
            </a:r>
            <a:r>
              <a:rPr lang="en-US" altLang="en-US" sz="2400" dirty="0"/>
              <a:t>and </a:t>
            </a:r>
            <a:r>
              <a:rPr lang="en-US" altLang="en-US" sz="2400" dirty="0" smtClean="0"/>
              <a:t>Ideas Exchange </a:t>
            </a:r>
            <a:br>
              <a:rPr lang="en-US" altLang="en-US" sz="2400" dirty="0" smtClean="0"/>
            </a:br>
            <a:r>
              <a:rPr lang="en-US" altLang="en-US" sz="2400" dirty="0" smtClean="0"/>
              <a:t> - Develops Future and Current Leaders</a:t>
            </a:r>
            <a:endParaRPr lang="en-US" altLang="en-US" sz="2400" dirty="0"/>
          </a:p>
          <a:p>
            <a:pPr marL="285750" indent="-285750">
              <a:spcBef>
                <a:spcPts val="0"/>
              </a:spcBef>
              <a:spcAft>
                <a:spcPts val="20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</a:pPr>
            <a:r>
              <a:rPr lang="en-US" altLang="en-US" sz="2400" b="1" dirty="0"/>
              <a:t>A </a:t>
            </a:r>
            <a:r>
              <a:rPr lang="en-US" altLang="en-US" sz="2400" b="1" dirty="0" smtClean="0"/>
              <a:t>Three Class Curriculum 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- Facilitated </a:t>
            </a:r>
            <a:r>
              <a:rPr lang="en-US" altLang="en-US" sz="2400" dirty="0"/>
              <a:t>by </a:t>
            </a:r>
            <a:r>
              <a:rPr lang="en-US" altLang="en-US" sz="2400" dirty="0" smtClean="0"/>
              <a:t>Experienced Faculty Members </a:t>
            </a:r>
            <a:br>
              <a:rPr lang="en-US" altLang="en-US" sz="2400" dirty="0" smtClean="0"/>
            </a:br>
            <a:r>
              <a:rPr lang="en-US" altLang="en-US" sz="2400" dirty="0" smtClean="0"/>
              <a:t> - Engages Participants to Share Their Successes</a:t>
            </a:r>
            <a:br>
              <a:rPr lang="en-US" altLang="en-US" sz="2400" dirty="0" smtClean="0"/>
            </a:br>
            <a:r>
              <a:rPr lang="en-US" altLang="en-US" sz="2400" dirty="0" smtClean="0"/>
              <a:t> - Open Discussion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Problem-Solving, Creative Role-Play </a:t>
            </a:r>
            <a:endParaRPr lang="en-US" altLang="en-US" sz="2400" dirty="0"/>
          </a:p>
          <a:p>
            <a:pPr marL="285750" indent="-285750">
              <a:spcBef>
                <a:spcPts val="0"/>
              </a:spcBef>
              <a:spcAft>
                <a:spcPts val="20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</a:pPr>
            <a:r>
              <a:rPr lang="en-US" altLang="en-US" sz="2400" b="1" dirty="0" smtClean="0"/>
              <a:t>Not </a:t>
            </a:r>
            <a:r>
              <a:rPr lang="en-US" altLang="en-US" sz="2400" b="1" dirty="0"/>
              <a:t>an </a:t>
            </a:r>
            <a:r>
              <a:rPr lang="en-US" altLang="en-US" sz="2400" b="1" dirty="0" smtClean="0"/>
              <a:t>Official Program </a:t>
            </a:r>
            <a:r>
              <a:rPr lang="en-US" altLang="en-US" sz="2400" b="1" dirty="0"/>
              <a:t>of Rotary </a:t>
            </a:r>
            <a:r>
              <a:rPr lang="en-US" altLang="en-US" sz="2400" b="1" dirty="0" smtClean="0"/>
              <a:t>International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 -  Offered in &gt;300 </a:t>
            </a:r>
            <a:r>
              <a:rPr lang="en-US" altLang="en-US" sz="2400" dirty="0"/>
              <a:t>Rotary </a:t>
            </a:r>
            <a:r>
              <a:rPr lang="en-US" altLang="en-US" sz="2400" dirty="0" smtClean="0"/>
              <a:t>Districts to Members</a:t>
            </a:r>
            <a:endParaRPr lang="en-US" altLang="en-US" sz="2400" dirty="0"/>
          </a:p>
          <a:p>
            <a:pPr marL="285750" indent="-285750">
              <a:spcBef>
                <a:spcPts val="0"/>
              </a:spcBef>
              <a:spcAft>
                <a:spcPts val="20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</a:pPr>
            <a:endParaRPr lang="en-US" altLang="en-US" sz="24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667000"/>
            <a:ext cx="4495800" cy="342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Leadership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Rotary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  <a:p>
            <a:pPr marL="342900" indent="-34290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Exchange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of Ideas</a:t>
            </a:r>
          </a:p>
          <a:p>
            <a:pPr marL="342900" indent="-34290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pPr marL="342900" indent="-34290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2667000"/>
            <a:ext cx="4724400" cy="34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Strategic Planning</a:t>
            </a:r>
          </a:p>
          <a:p>
            <a:pPr marL="285750" indent="-28575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</a:t>
            </a: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 marL="285750" indent="-28575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Team Building</a:t>
            </a:r>
          </a:p>
          <a:p>
            <a:pPr marL="285750" indent="-28575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Public Relations</a:t>
            </a:r>
          </a:p>
          <a:p>
            <a:pPr marL="285750" indent="-285750" eaLnBrk="1" hangingPunct="1">
              <a:spcAft>
                <a:spcPts val="2600"/>
              </a:spcAft>
              <a:buClr>
                <a:srgbClr val="0053A1"/>
              </a:buClr>
              <a:buSzPct val="120000"/>
              <a:buFont typeface="Wingdings" pitchFamily="2" charset="2"/>
              <a:buChar char="ü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attend the </a:t>
            </a:r>
            <a:b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Rotary Leadership Institute?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1981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53A1"/>
                </a:solidFill>
              </a:rPr>
              <a:t>Gain knowledge, proficiency and mastery in the areas of….</a:t>
            </a:r>
            <a:endParaRPr lang="en-US" sz="2400" b="1" dirty="0">
              <a:solidFill>
                <a:srgbClr val="0053A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752600"/>
            <a:ext cx="480060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0053A1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Classes - 1, 2 &amp; 3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- One Class per Day</a:t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 - Saturdays 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(usually)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- 8:00am - 3:30pm (</a:t>
            </a:r>
            <a:r>
              <a:rPr lang="en-US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- 6 or 7 topics/class </a:t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- 50 minutes/class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4191000"/>
            <a:ext cx="358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53A1"/>
              </a:buClr>
              <a:buSzPct val="120000"/>
            </a:pPr>
            <a:r>
              <a:rPr lang="en-US" altLang="en-US" sz="2800" u="sng" dirty="0" smtClean="0">
                <a:solidFill>
                  <a:srgbClr val="0053A1"/>
                </a:solidFill>
              </a:rPr>
              <a:t>Participants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 </a:t>
            </a:r>
            <a:r>
              <a:rPr lang="en-US" altLang="en-US" sz="2400" dirty="0" smtClean="0"/>
              <a:t>Future Club Leaders</a:t>
            </a:r>
            <a:br>
              <a:rPr lang="en-US" altLang="en-US" sz="2400" dirty="0" smtClean="0"/>
            </a:br>
            <a:r>
              <a:rPr lang="en-US" altLang="en-US" sz="2400" dirty="0" smtClean="0"/>
              <a:t>New Members</a:t>
            </a:r>
            <a:br>
              <a:rPr lang="en-US" altLang="en-US" sz="2400" dirty="0" smtClean="0"/>
            </a:br>
            <a:r>
              <a:rPr lang="en-US" altLang="en-US" sz="2400" dirty="0" smtClean="0"/>
              <a:t> Active Rotarians</a:t>
            </a:r>
            <a:endParaRPr lang="en-US" alt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does </a:t>
            </a:r>
            <a:r>
              <a:rPr kumimoji="0" lang="en-US" alt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RLI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work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71600" y="5181600"/>
            <a:ext cx="434340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0053A1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Skilled Facilitators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- Experienced</a:t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- Knowledgeable </a:t>
            </a:r>
            <a:b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- The BEST of the BEST !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981271"/>
            <a:ext cx="51054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0053A1"/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Involvement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- Structured Conversations</a:t>
            </a:r>
            <a:b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- No Lectures or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733800" cy="25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35163" y="1277938"/>
            <a:ext cx="5287962" cy="187007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853"/>
              </a:lnSpc>
              <a:spcBef>
                <a:spcPts val="27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</p:txBody>
      </p:sp>
      <p:sp>
        <p:nvSpPr>
          <p:cNvPr id="11270" name="object 7"/>
          <p:cNvSpPr txBox="1">
            <a:spLocks noChangeArrowheads="1"/>
          </p:cNvSpPr>
          <p:nvPr/>
        </p:nvSpPr>
        <p:spPr bwMode="auto">
          <a:xfrm>
            <a:off x="4194175" y="3446463"/>
            <a:ext cx="239236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4750"/>
              </a:lnSpc>
            </a:pPr>
            <a:endParaRPr lang="en-US" altLang="en-US" sz="220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- 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LEADERSHIP</a:t>
            </a:r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47800"/>
            <a:ext cx="3810000" cy="253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2209800"/>
            <a:ext cx="706596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 </a:t>
            </a:r>
            <a:r>
              <a:rPr lang="en-US" altLang="en-US" sz="2200" b="1" dirty="0" smtClean="0"/>
              <a:t>   Characteristics </a:t>
            </a:r>
            <a:r>
              <a:rPr lang="en-US" altLang="en-US" sz="2200" b="1" dirty="0"/>
              <a:t>of L</a:t>
            </a:r>
            <a:r>
              <a:rPr lang="en-US" altLang="en-US" sz="2200" b="1" dirty="0" smtClean="0"/>
              <a:t>eadership     </a:t>
            </a:r>
            <a:r>
              <a:rPr lang="en-US" altLang="en-US" sz="2200" b="1" dirty="0"/>
              <a:t>		</a:t>
            </a:r>
            <a:r>
              <a:rPr lang="en-US" altLang="en-US" sz="2200" dirty="0" smtClean="0"/>
              <a:t>       - Motivational Techniques</a:t>
            </a:r>
            <a:endParaRPr lang="en-US" altLang="en-US" sz="2200" dirty="0"/>
          </a:p>
          <a:p>
            <a:pPr eaLnBrk="1" hangingPunct="1"/>
            <a:r>
              <a:rPr lang="en-US" altLang="en-US" sz="2200" dirty="0"/>
              <a:t>	 </a:t>
            </a:r>
            <a:r>
              <a:rPr lang="en-US" altLang="en-US" sz="2200" dirty="0" smtClean="0"/>
              <a:t>      - Leadership Styles</a:t>
            </a:r>
            <a:endParaRPr lang="en-US" altLang="en-US" sz="2200" dirty="0"/>
          </a:p>
          <a:p>
            <a:pPr eaLnBrk="1" hangingPunct="1"/>
            <a:endParaRPr lang="en-US" altLang="en-US" sz="2200" b="1" dirty="0"/>
          </a:p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</a:t>
            </a:r>
            <a:r>
              <a:rPr lang="en-US" altLang="en-US" sz="2200" b="1" dirty="0" smtClean="0"/>
              <a:t>  Team </a:t>
            </a:r>
            <a:r>
              <a:rPr lang="en-US" altLang="en-US" sz="2200" b="1" dirty="0"/>
              <a:t>Building</a:t>
            </a:r>
          </a:p>
          <a:p>
            <a:pPr eaLnBrk="1" hangingPunct="1"/>
            <a:r>
              <a:rPr lang="en-US" altLang="en-US" sz="2200" b="1" dirty="0"/>
              <a:t>	  </a:t>
            </a:r>
            <a:r>
              <a:rPr lang="en-US" altLang="en-US" sz="2200" b="1" dirty="0" smtClean="0"/>
              <a:t>     </a:t>
            </a:r>
            <a:r>
              <a:rPr lang="en-US" altLang="en-US" sz="2200" dirty="0" smtClean="0"/>
              <a:t>- Committees </a:t>
            </a:r>
            <a:r>
              <a:rPr lang="en-US" altLang="en-US" sz="2200" dirty="0"/>
              <a:t>as </a:t>
            </a:r>
            <a:r>
              <a:rPr lang="en-US" altLang="en-US" sz="2200" dirty="0" smtClean="0"/>
              <a:t>Leadership Tools</a:t>
            </a:r>
            <a:endParaRPr lang="en-US" altLang="en-US" sz="2200" dirty="0"/>
          </a:p>
          <a:p>
            <a:pPr eaLnBrk="1" hangingPunct="1"/>
            <a:endParaRPr lang="en-US" altLang="en-US" sz="2200" b="1" dirty="0"/>
          </a:p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III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</a:t>
            </a:r>
            <a:r>
              <a:rPr lang="en-US" altLang="en-US" sz="2200" b="1" dirty="0" smtClean="0"/>
              <a:t> </a:t>
            </a:r>
            <a:r>
              <a:rPr lang="en-US" altLang="en-US" sz="2200" b="1" dirty="0"/>
              <a:t>Effective Leadership Strategies</a:t>
            </a:r>
          </a:p>
          <a:p>
            <a:pPr eaLnBrk="1" hangingPunct="1"/>
            <a:r>
              <a:rPr lang="en-US" altLang="en-US" sz="2200" b="1" dirty="0"/>
              <a:t>	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     - Lead </a:t>
            </a:r>
            <a:r>
              <a:rPr lang="en-US" altLang="en-US" sz="2200" dirty="0"/>
              <a:t>and </a:t>
            </a:r>
            <a:r>
              <a:rPr lang="en-US" altLang="en-US" sz="2200" dirty="0" smtClean="0"/>
              <a:t>Communicate </a:t>
            </a:r>
            <a:r>
              <a:rPr lang="en-US" altLang="en-US" sz="2200" dirty="0"/>
              <a:t>in </a:t>
            </a:r>
            <a:r>
              <a:rPr lang="en-US" altLang="en-US" sz="2200" dirty="0" smtClean="0"/>
              <a:t>Groups </a:t>
            </a:r>
            <a:br>
              <a:rPr lang="en-US" altLang="en-US" sz="2200" dirty="0" smtClean="0"/>
            </a:br>
            <a:r>
              <a:rPr lang="en-US" altLang="en-US" sz="2200" dirty="0" smtClean="0"/>
              <a:t>	      - How </a:t>
            </a:r>
            <a:r>
              <a:rPr lang="en-US" altLang="en-US" sz="2200" dirty="0"/>
              <a:t>to </a:t>
            </a:r>
            <a:r>
              <a:rPr lang="en-US" altLang="en-US" sz="2200" dirty="0" smtClean="0"/>
              <a:t>Win Support For Goals</a:t>
            </a:r>
            <a:endParaRPr lang="en-US" altLang="en-US" sz="22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object 7"/>
          <p:cNvSpPr txBox="1">
            <a:spLocks noChangeArrowheads="1"/>
          </p:cNvSpPr>
          <p:nvPr/>
        </p:nvSpPr>
        <p:spPr bwMode="auto">
          <a:xfrm>
            <a:off x="4194175" y="3446463"/>
            <a:ext cx="239236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4750"/>
              </a:lnSpc>
            </a:pPr>
            <a:endParaRPr lang="en-US" altLang="en-US" sz="2200"/>
          </a:p>
        </p:txBody>
      </p:sp>
      <p:sp>
        <p:nvSpPr>
          <p:cNvPr id="13321" name="AutoShape 13" descr="Rotary Logo"/>
          <p:cNvSpPr>
            <a:spLocks noChangeAspect="1" noChangeArrowheads="1"/>
          </p:cNvSpPr>
          <p:nvPr/>
        </p:nvSpPr>
        <p:spPr bwMode="auto">
          <a:xfrm>
            <a:off x="3124200" y="1928813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2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7784" y="295090"/>
            <a:ext cx="3472816" cy="130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Topics -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1752" y="2209800"/>
            <a:ext cx="7065963" cy="380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 </a:t>
            </a:r>
            <a:r>
              <a:rPr lang="en-US" altLang="en-US" sz="2200" b="1" dirty="0" smtClean="0"/>
              <a:t>   Purpose and Structure of Rotary</a:t>
            </a:r>
            <a:endParaRPr lang="en-US" altLang="en-US" sz="2200" dirty="0"/>
          </a:p>
          <a:p>
            <a:pPr eaLnBrk="1" hangingPunct="1"/>
            <a:endParaRPr lang="en-US" altLang="en-US" sz="2200" b="1" dirty="0"/>
          </a:p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</a:t>
            </a:r>
            <a:r>
              <a:rPr lang="en-US" altLang="en-US" sz="2200" b="1" dirty="0" smtClean="0"/>
              <a:t>   Rotary Opportunities</a:t>
            </a:r>
          </a:p>
          <a:p>
            <a:pPr eaLnBrk="1" hangingPunct="1"/>
            <a:r>
              <a:rPr lang="en-US" altLang="en-US" sz="2200" b="1" dirty="0" smtClean="0"/>
              <a:t>	</a:t>
            </a:r>
            <a:r>
              <a:rPr lang="en-US" altLang="en-US" sz="2200" b="1" i="1" dirty="0" smtClean="0"/>
              <a:t>       </a:t>
            </a:r>
            <a:r>
              <a:rPr lang="en-US" altLang="en-US" sz="2200" dirty="0" smtClean="0"/>
              <a:t>- Personal Growth</a:t>
            </a:r>
          </a:p>
          <a:p>
            <a:pPr eaLnBrk="1" hangingPunct="1"/>
            <a:r>
              <a:rPr lang="en-US" altLang="en-US" sz="2200" dirty="0" smtClean="0"/>
              <a:t>	       - Global Network Groups</a:t>
            </a:r>
          </a:p>
          <a:p>
            <a:pPr eaLnBrk="1" hangingPunct="1"/>
            <a:r>
              <a:rPr lang="en-US" altLang="en-US" sz="2200" dirty="0" smtClean="0"/>
              <a:t>	       - RI Structured Programs</a:t>
            </a:r>
          </a:p>
          <a:p>
            <a:pPr eaLnBrk="1" hangingPunct="1"/>
            <a:endParaRPr lang="en-US" altLang="en-US" sz="2200" b="1" dirty="0"/>
          </a:p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III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  </a:t>
            </a:r>
            <a:r>
              <a:rPr lang="en-US" altLang="en-US" sz="2200" b="1" dirty="0" smtClean="0"/>
              <a:t>Making a Difference</a:t>
            </a:r>
          </a:p>
          <a:p>
            <a:pPr eaLnBrk="1" hangingPunct="1"/>
            <a:r>
              <a:rPr lang="en-US" altLang="en-US" sz="2200" b="1" dirty="0" smtClean="0"/>
              <a:t>	</a:t>
            </a:r>
            <a:r>
              <a:rPr lang="en-US" altLang="en-US" sz="2200" dirty="0" smtClean="0"/>
              <a:t>       - Improve Your Rotary Experience</a:t>
            </a:r>
          </a:p>
          <a:p>
            <a:pPr eaLnBrk="1" hangingPunct="1"/>
            <a:r>
              <a:rPr lang="en-US" altLang="en-US" sz="2200" dirty="0" smtClean="0"/>
              <a:t>	       - Use </a:t>
            </a:r>
            <a:r>
              <a:rPr lang="en-US" altLang="en-US" sz="2200" dirty="0" err="1" smtClean="0"/>
              <a:t>RLI</a:t>
            </a:r>
            <a:r>
              <a:rPr lang="en-US" altLang="en-US" sz="2200" dirty="0" smtClean="0"/>
              <a:t> Ideas</a:t>
            </a:r>
          </a:p>
          <a:p>
            <a:pPr eaLnBrk="1" hangingPunct="1"/>
            <a:r>
              <a:rPr lang="en-US" altLang="en-US" sz="2200" dirty="0" smtClean="0"/>
              <a:t>	       - Analyze </a:t>
            </a:r>
            <a:r>
              <a:rPr lang="en-US" altLang="en-US" sz="2200" dirty="0" err="1" smtClean="0"/>
              <a:t>RLI</a:t>
            </a:r>
            <a:r>
              <a:rPr lang="en-US" altLang="en-US" sz="2200" dirty="0" smtClean="0"/>
              <a:t> Program</a:t>
            </a:r>
            <a:endParaRPr lang="en-US" alt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743200"/>
            <a:ext cx="3905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35163" y="2212975"/>
            <a:ext cx="4464050" cy="58737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853"/>
              </a:lnSpc>
              <a:spcBef>
                <a:spcPts val="27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</p:txBody>
      </p:sp>
      <p:sp>
        <p:nvSpPr>
          <p:cNvPr id="15366" name="object 7"/>
          <p:cNvSpPr txBox="1">
            <a:spLocks noChangeArrowheads="1"/>
          </p:cNvSpPr>
          <p:nvPr/>
        </p:nvSpPr>
        <p:spPr bwMode="auto">
          <a:xfrm>
            <a:off x="4194175" y="3446463"/>
            <a:ext cx="239236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4750"/>
              </a:lnSpc>
            </a:pPr>
            <a:endParaRPr lang="en-US" altLang="en-US" sz="2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2212848"/>
            <a:ext cx="6235700" cy="380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   </a:t>
            </a:r>
            <a:r>
              <a:rPr lang="en-US" altLang="en-US" sz="2200" b="1" dirty="0" smtClean="0"/>
              <a:t>Engaging </a:t>
            </a:r>
            <a:r>
              <a:rPr lang="en-US" altLang="en-US" sz="2200" b="1" dirty="0"/>
              <a:t>Members</a:t>
            </a:r>
          </a:p>
          <a:p>
            <a:pPr eaLnBrk="1" hangingPunct="1"/>
            <a:r>
              <a:rPr lang="en-US" altLang="en-US" sz="2200" b="1" dirty="0"/>
              <a:t>	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     - Active Participation</a:t>
            </a:r>
            <a:endParaRPr lang="en-US" altLang="en-US" sz="2200" dirty="0"/>
          </a:p>
          <a:p>
            <a:pPr eaLnBrk="1" hangingPunct="1"/>
            <a:r>
              <a:rPr lang="en-US" altLang="en-US" sz="2200" dirty="0"/>
              <a:t>	 </a:t>
            </a:r>
            <a:r>
              <a:rPr lang="en-US" altLang="en-US" sz="2200" dirty="0" smtClean="0"/>
              <a:t>     - Engagement Opportunities</a:t>
            </a:r>
            <a:endParaRPr lang="en-US" altLang="en-US" sz="2200" dirty="0"/>
          </a:p>
          <a:p>
            <a:pPr eaLnBrk="1" hangingPunct="1"/>
            <a:endParaRPr lang="en-US" altLang="en-US" sz="2200" b="1" dirty="0"/>
          </a:p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  </a:t>
            </a:r>
            <a:r>
              <a:rPr lang="en-US" altLang="en-US" sz="2200" b="1" dirty="0"/>
              <a:t>Attracting Members</a:t>
            </a:r>
          </a:p>
          <a:p>
            <a:pPr eaLnBrk="1" hangingPunct="1"/>
            <a:r>
              <a:rPr lang="en-US" altLang="en-US" sz="2200" b="1" dirty="0"/>
              <a:t>	  </a:t>
            </a:r>
            <a:r>
              <a:rPr lang="en-US" altLang="en-US" sz="2200" b="1" dirty="0" smtClean="0"/>
              <a:t>    </a:t>
            </a:r>
            <a:r>
              <a:rPr lang="en-US" altLang="en-US" sz="2200" dirty="0" smtClean="0"/>
              <a:t>- Targeting Key Audiences</a:t>
            </a:r>
            <a:endParaRPr lang="en-US" altLang="en-US" sz="2200" dirty="0"/>
          </a:p>
          <a:p>
            <a:pPr eaLnBrk="1" hangingPunct="1"/>
            <a:r>
              <a:rPr lang="en-US" altLang="en-US" sz="2200" b="1" dirty="0"/>
              <a:t>		</a:t>
            </a:r>
          </a:p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III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 </a:t>
            </a:r>
            <a:r>
              <a:rPr lang="en-US" altLang="en-US" sz="2200" b="1" dirty="0"/>
              <a:t>Vocational Service/Expectations</a:t>
            </a:r>
          </a:p>
          <a:p>
            <a:pPr eaLnBrk="1" hangingPunct="1"/>
            <a:r>
              <a:rPr lang="en-US" altLang="en-US" sz="2200" b="1" dirty="0"/>
              <a:t>	</a:t>
            </a:r>
            <a:r>
              <a:rPr lang="en-US" altLang="en-US" sz="2200" dirty="0"/>
              <a:t>   </a:t>
            </a:r>
            <a:r>
              <a:rPr lang="en-US" altLang="en-US" sz="2200" dirty="0" smtClean="0"/>
              <a:t>   - Add Value </a:t>
            </a:r>
            <a:r>
              <a:rPr lang="en-US" altLang="en-US" sz="2200" dirty="0"/>
              <a:t>to </a:t>
            </a:r>
            <a:r>
              <a:rPr lang="en-US" altLang="en-US" sz="2200" dirty="0" smtClean="0"/>
              <a:t>Rotary Membership</a:t>
            </a:r>
            <a:endParaRPr lang="en-US" altLang="en-US" sz="2200" dirty="0"/>
          </a:p>
          <a:p>
            <a:pPr eaLnBrk="1" hangingPunct="1"/>
            <a:r>
              <a:rPr lang="en-US" altLang="en-US" sz="2200" b="1" dirty="0"/>
              <a:t>		</a:t>
            </a:r>
          </a:p>
          <a:p>
            <a:pPr eaLnBrk="1" hangingPunct="1"/>
            <a:r>
              <a:rPr lang="en-US" altLang="en-US" sz="2200" b="1" dirty="0"/>
              <a:t>		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Topics - 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Membership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17507"/>
            <a:ext cx="3886200" cy="234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35163" y="1277938"/>
            <a:ext cx="5287962" cy="187007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853"/>
              </a:lnSpc>
              <a:spcBef>
                <a:spcPts val="27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</p:txBody>
      </p:sp>
      <p:sp>
        <p:nvSpPr>
          <p:cNvPr id="17414" name="object 7"/>
          <p:cNvSpPr txBox="1">
            <a:spLocks noChangeArrowheads="1"/>
          </p:cNvSpPr>
          <p:nvPr/>
        </p:nvSpPr>
        <p:spPr bwMode="auto">
          <a:xfrm>
            <a:off x="4194175" y="3446463"/>
            <a:ext cx="239236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4750"/>
              </a:lnSpc>
            </a:pPr>
            <a:endParaRPr lang="en-US" altLang="en-US" sz="2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752" y="2212848"/>
            <a:ext cx="6419850" cy="414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   </a:t>
            </a:r>
            <a:r>
              <a:rPr lang="en-US" altLang="en-US" sz="2200" b="1" dirty="0" err="1" smtClean="0"/>
              <a:t>TRF</a:t>
            </a:r>
            <a:r>
              <a:rPr lang="en-US" altLang="en-US" sz="2200" b="1" dirty="0" smtClean="0"/>
              <a:t> </a:t>
            </a:r>
            <a:r>
              <a:rPr lang="en-US" altLang="en-US" sz="2200" b="1" dirty="0"/>
              <a:t>Goals and Programs</a:t>
            </a:r>
          </a:p>
          <a:p>
            <a:pPr eaLnBrk="1" hangingPunct="1"/>
            <a:r>
              <a:rPr lang="en-US" altLang="en-US" sz="2200" dirty="0"/>
              <a:t>	  </a:t>
            </a:r>
            <a:r>
              <a:rPr lang="en-US" altLang="en-US" sz="2200" dirty="0" smtClean="0"/>
              <a:t>     - What </a:t>
            </a:r>
            <a:r>
              <a:rPr lang="en-US" altLang="en-US" sz="2200" dirty="0"/>
              <a:t>is a </a:t>
            </a:r>
            <a:r>
              <a:rPr lang="en-US" altLang="en-US" sz="2200" dirty="0" smtClean="0"/>
              <a:t>Foundation</a:t>
            </a:r>
            <a:r>
              <a:rPr lang="en-US" altLang="en-US" sz="2200" dirty="0"/>
              <a:t>?</a:t>
            </a:r>
          </a:p>
          <a:p>
            <a:pPr eaLnBrk="1" hangingPunct="1"/>
            <a:r>
              <a:rPr lang="en-US" altLang="en-US" sz="2200" dirty="0"/>
              <a:t>	  </a:t>
            </a:r>
            <a:r>
              <a:rPr lang="en-US" altLang="en-US" sz="2200" dirty="0" smtClean="0"/>
              <a:t>     - </a:t>
            </a:r>
            <a:r>
              <a:rPr lang="en-US" altLang="en-US" sz="2200" dirty="0" err="1" smtClean="0"/>
              <a:t>TRF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value to clubs</a:t>
            </a:r>
          </a:p>
          <a:p>
            <a:pPr eaLnBrk="1" hangingPunct="1"/>
            <a:endParaRPr lang="en-US" altLang="en-US" sz="2200" dirty="0"/>
          </a:p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  </a:t>
            </a:r>
            <a:r>
              <a:rPr lang="en-US" altLang="en-US" sz="2200" b="1" dirty="0" smtClean="0"/>
              <a:t>Targeted </a:t>
            </a:r>
            <a:r>
              <a:rPr lang="en-US" altLang="en-US" sz="2200" b="1" dirty="0"/>
              <a:t>Service</a:t>
            </a:r>
          </a:p>
          <a:p>
            <a:pPr eaLnBrk="1" hangingPunct="1"/>
            <a:r>
              <a:rPr lang="en-US" altLang="en-US" sz="2200" dirty="0"/>
              <a:t>	  </a:t>
            </a:r>
            <a:r>
              <a:rPr lang="en-US" altLang="en-US" sz="2200" dirty="0" smtClean="0"/>
              <a:t>     - New </a:t>
            </a:r>
            <a:r>
              <a:rPr lang="en-US" altLang="en-US" sz="2200" dirty="0"/>
              <a:t>Grant </a:t>
            </a:r>
            <a:r>
              <a:rPr lang="en-US" altLang="en-US" sz="2200" dirty="0" smtClean="0"/>
              <a:t>Model</a:t>
            </a:r>
            <a:endParaRPr lang="en-US" altLang="en-US" sz="2200" dirty="0"/>
          </a:p>
          <a:p>
            <a:pPr eaLnBrk="1" hangingPunct="1"/>
            <a:r>
              <a:rPr lang="en-US" altLang="en-US" sz="2200" dirty="0"/>
              <a:t>	  </a:t>
            </a:r>
            <a:r>
              <a:rPr lang="en-US" altLang="en-US" sz="2200" dirty="0" smtClean="0"/>
              <a:t>     - Six Areas </a:t>
            </a:r>
            <a:r>
              <a:rPr lang="en-US" altLang="en-US" sz="2200" dirty="0"/>
              <a:t>of </a:t>
            </a:r>
            <a:r>
              <a:rPr lang="en-US" altLang="en-US" sz="2200" dirty="0" smtClean="0"/>
              <a:t>Focus</a:t>
            </a:r>
            <a:endParaRPr lang="en-US" altLang="en-US" sz="2200" dirty="0"/>
          </a:p>
          <a:p>
            <a:pPr eaLnBrk="1" hangingPunct="1"/>
            <a:endParaRPr lang="en-US" altLang="en-US" sz="2200" dirty="0">
              <a:solidFill>
                <a:srgbClr val="0053A1"/>
              </a:solidFill>
            </a:endParaRPr>
          </a:p>
          <a:p>
            <a:pPr eaLnBrk="1" hangingPunct="1"/>
            <a:r>
              <a:rPr lang="en-US" altLang="en-US" sz="22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200" b="1" dirty="0">
                <a:solidFill>
                  <a:srgbClr val="0053A1"/>
                </a:solidFill>
              </a:rPr>
              <a:t>III </a:t>
            </a:r>
            <a:r>
              <a:rPr lang="en-US" altLang="en-US" sz="2200" b="1" dirty="0" smtClean="0">
                <a:solidFill>
                  <a:srgbClr val="0053A1"/>
                </a:solidFill>
              </a:rPr>
              <a:t>   </a:t>
            </a:r>
            <a:r>
              <a:rPr lang="en-US" altLang="en-US" sz="2200" b="1" dirty="0"/>
              <a:t>International Service</a:t>
            </a:r>
          </a:p>
          <a:p>
            <a:pPr eaLnBrk="1" hangingPunct="1"/>
            <a:r>
              <a:rPr lang="en-US" altLang="en-US" sz="2200" dirty="0"/>
              <a:t>	  </a:t>
            </a:r>
            <a:r>
              <a:rPr lang="en-US" altLang="en-US" sz="2200" dirty="0" smtClean="0"/>
              <a:t>     - Build Connections</a:t>
            </a:r>
            <a:endParaRPr lang="en-US" altLang="en-US" sz="2200" dirty="0"/>
          </a:p>
          <a:p>
            <a:pPr eaLnBrk="1" hangingPunct="1"/>
            <a:r>
              <a:rPr lang="en-US" altLang="en-US" sz="2200" dirty="0"/>
              <a:t>	  </a:t>
            </a:r>
            <a:r>
              <a:rPr lang="en-US" altLang="en-US" sz="2200" dirty="0" smtClean="0"/>
              <a:t>     - Rotary </a:t>
            </a:r>
            <a:r>
              <a:rPr lang="en-US" altLang="en-US" sz="2200" dirty="0"/>
              <a:t>Action </a:t>
            </a:r>
            <a:r>
              <a:rPr lang="en-US" altLang="en-US" sz="2200" dirty="0" smtClean="0"/>
              <a:t>Groups</a:t>
            </a:r>
            <a:br>
              <a:rPr lang="en-US" altLang="en-US" sz="2200" dirty="0" smtClean="0"/>
            </a:br>
            <a:r>
              <a:rPr lang="en-US" altLang="en-US" sz="2200" dirty="0" smtClean="0"/>
              <a:t>	       - “Service Above Self</a:t>
            </a:r>
            <a:r>
              <a:rPr lang="en-US" altLang="en-US" sz="800" dirty="0" smtClean="0"/>
              <a:t> </a:t>
            </a:r>
            <a:r>
              <a:rPr lang="en-US" altLang="en-US" sz="2200" dirty="0" smtClean="0"/>
              <a:t>”</a:t>
            </a:r>
            <a:endParaRPr lang="en-US" altLang="en-US" sz="2200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– 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Rotary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Foundation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8049" y="1793174"/>
            <a:ext cx="3527351" cy="262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48175"/>
            <a:ext cx="3514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35163" y="1277938"/>
            <a:ext cx="5287962" cy="1870075"/>
          </a:xfrm>
          <a:prstGeom prst="rect">
            <a:avLst/>
          </a:prstGeom>
        </p:spPr>
        <p:txBody>
          <a:bodyPr lIns="0" tIns="0" rIns="0" bIns="0"/>
          <a:lstStyle/>
          <a:p>
            <a:pPr eaLnBrk="1" fontAlgn="auto" hangingPunct="1">
              <a:lnSpc>
                <a:spcPts val="853"/>
              </a:lnSpc>
              <a:spcBef>
                <a:spcPts val="27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  <a:p>
            <a:pPr eaLnBrk="1" fontAlgn="auto" hangingPunct="1">
              <a:lnSpc>
                <a:spcPts val="897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900" dirty="0">
              <a:latin typeface="+mn-lt"/>
              <a:cs typeface="+mn-cs"/>
            </a:endParaRPr>
          </a:p>
        </p:txBody>
      </p:sp>
      <p:sp>
        <p:nvSpPr>
          <p:cNvPr id="19462" name="object 7"/>
          <p:cNvSpPr txBox="1">
            <a:spLocks noChangeArrowheads="1"/>
          </p:cNvSpPr>
          <p:nvPr/>
        </p:nvSpPr>
        <p:spPr bwMode="auto">
          <a:xfrm>
            <a:off x="4194175" y="3446463"/>
            <a:ext cx="2392363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ts val="4750"/>
              </a:lnSpc>
            </a:pPr>
            <a:endParaRPr lang="en-US" altLang="en-US" sz="22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1752" y="2212848"/>
            <a:ext cx="6175248" cy="156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058" tIns="41029" rIns="82058" bIns="41029">
            <a:sp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rgbClr val="0053A1"/>
                </a:solidFill>
              </a:rPr>
              <a:t>Class </a:t>
            </a:r>
            <a:r>
              <a:rPr lang="en-US" altLang="en-US" sz="2400" b="1" dirty="0">
                <a:solidFill>
                  <a:srgbClr val="0053A1"/>
                </a:solidFill>
              </a:rPr>
              <a:t>I </a:t>
            </a:r>
            <a:r>
              <a:rPr lang="en-US" altLang="en-US" sz="2400" b="1" dirty="0" smtClean="0">
                <a:solidFill>
                  <a:srgbClr val="0053A1"/>
                </a:solidFill>
              </a:rPr>
              <a:t>  </a:t>
            </a:r>
            <a:r>
              <a:rPr lang="en-US" altLang="en-US" sz="2400" b="1" dirty="0" smtClean="0"/>
              <a:t>Practice </a:t>
            </a:r>
            <a:r>
              <a:rPr lang="en-US" altLang="en-US" sz="2400" b="1" dirty="0"/>
              <a:t>Ethical </a:t>
            </a:r>
            <a:r>
              <a:rPr lang="en-US" altLang="en-US" sz="2400" b="1" dirty="0" smtClean="0"/>
              <a:t>Behavior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	 </a:t>
            </a:r>
            <a:r>
              <a:rPr lang="en-US" altLang="en-US" sz="2400" dirty="0" smtClean="0"/>
              <a:t>    - Promoting Ethics With Others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	</a:t>
            </a:r>
            <a:r>
              <a:rPr lang="en-US" altLang="en-US" sz="2400" dirty="0" smtClean="0"/>
              <a:t>     - Strengthen Your Own Vocation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	</a:t>
            </a:r>
            <a:r>
              <a:rPr lang="en-US" altLang="en-US" sz="2400" dirty="0" smtClean="0"/>
              <a:t>     - Promoting the 4-Way </a:t>
            </a:r>
            <a:r>
              <a:rPr lang="en-US" altLang="en-US" sz="2400" dirty="0"/>
              <a:t>Test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981200" y="130175"/>
            <a:ext cx="7162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Topics – 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3A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Ethics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960" y="4595217"/>
            <a:ext cx="3063240" cy="203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8938">
            <a:off x="6201170" y="1269940"/>
            <a:ext cx="2689787" cy="36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1828800" cy="182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291</Words>
  <Application>Microsoft Office PowerPoint</Application>
  <PresentationFormat>On-screen Show (4:3)</PresentationFormat>
  <Paragraphs>223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Wingdings</vt:lpstr>
      <vt:lpstr>Arial</vt:lpstr>
      <vt:lpstr>Office Theme</vt:lpstr>
      <vt:lpstr>Rotary Leadership Institute  of Northeast America </vt:lpstr>
      <vt:lpstr>What is the Rotary Leadership Institute?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Locations</vt:lpstr>
      <vt:lpstr>Locations</vt:lpstr>
      <vt:lpstr>PowerPoint Presentation</vt:lpstr>
      <vt:lpstr>Rotary Leadership Institute  of Northeast America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 J. Murphy</dc:creator>
  <cp:lastModifiedBy>Gregory Roche</cp:lastModifiedBy>
  <cp:revision>113</cp:revision>
  <dcterms:created xsi:type="dcterms:W3CDTF">2009-10-28T22:18:07Z</dcterms:created>
  <dcterms:modified xsi:type="dcterms:W3CDTF">2014-09-04T18:02:40Z</dcterms:modified>
</cp:coreProperties>
</file>